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80" d="100"/>
          <a:sy n="80" d="100"/>
        </p:scale>
        <p:origin x="3564" y="10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8.22\&#1050;&#1088;&#1072;&#1089;&#1086;&#1090;&#1072;%202022%20-%207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8.22\&#1050;&#1088;&#1072;&#1089;&#1086;&#1090;&#1072;%202022%20-%207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8.22\&#1050;&#1088;&#1072;&#1089;&#1086;&#1090;&#1072;%202022%20-%207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8.22\&#1050;&#1088;&#1072;&#1089;&#1086;&#1090;&#1072;%202022%20-%207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8.22\&#1050;&#1088;&#1072;&#1089;&#1086;&#1090;&#1072;%202022%20-%207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08.22\&#1050;&#1088;&#1072;&#1089;&#1086;&#1090;&#1072;%202022%20-%207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6647730134479458"/>
          <c:y val="0.1635182637782090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482010644191864"/>
          <c:y val="0.57998021070017303"/>
          <c:w val="0.56665001762839351"/>
          <c:h val="0.360577175789877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01.08.2022г.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  <c:pt idx="3">
                  <c:v>12.109107679999999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B-4480-B4F1-A8F68BE97F79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01.08.2022г.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DB-4480-B4F1-A8F68BE97F79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01.08.2022г.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DB-4480-B4F1-A8F68BE97F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5354116395861374"/>
          <c:w val="0.85283070866141741"/>
          <c:h val="0.177183327399188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5239116826950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7-41C1-9601-19F3B55B7D89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7-41C1-9601-19F3B55B7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B7-41C1-9601-19F3B55B7D89}"/>
                </c:ext>
              </c:extLst>
            </c:dLbl>
            <c:dLbl>
              <c:idx val="4"/>
              <c:layout>
                <c:manualLayout>
                  <c:x val="-3.7059446311073781E-2"/>
                  <c:y val="4.7878848233084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FB7-41C1-9601-19F3B55B7D89}"/>
                </c:ext>
              </c:extLst>
            </c:dLbl>
            <c:dLbl>
              <c:idx val="5"/>
              <c:layout>
                <c:manualLayout>
                  <c:x val="-5.0023770357926177E-2"/>
                  <c:y val="3.7038354293518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B7-41C1-9601-19F3B55B7D89}"/>
                </c:ext>
              </c:extLst>
            </c:dLbl>
            <c:dLbl>
              <c:idx val="6"/>
              <c:layout>
                <c:manualLayout>
                  <c:x val="-5.2283266834663306E-2"/>
                  <c:y val="4.065185227337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FB7-41C1-9601-19F3B55B7D89}"/>
                </c:ext>
              </c:extLst>
            </c:dLbl>
            <c:dLbl>
              <c:idx val="9"/>
              <c:layout>
                <c:manualLayout>
                  <c:x val="-5.7431955527556117E-2"/>
                  <c:y val="5.1492346212940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FB7-41C1-9601-19F3B55B7D89}"/>
                </c:ext>
              </c:extLst>
            </c:dLbl>
            <c:dLbl>
              <c:idx val="10"/>
              <c:layout>
                <c:manualLayout>
                  <c:x val="-5.5579909235148633E-2"/>
                  <c:y val="4.42653502532293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FB7-41C1-9601-19F3B55B7D89}"/>
                </c:ext>
              </c:extLst>
            </c:dLbl>
            <c:dLbl>
              <c:idx val="11"/>
              <c:layout>
                <c:manualLayout>
                  <c:x val="-5.1875816650333799E-2"/>
                  <c:y val="5.1492346212940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FB7-41C1-9601-19F3B55B7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FB7-41C1-9601-19F3B55B7D89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B7-41C1-9601-19F3B55B7D89}"/>
                </c:ext>
              </c:extLst>
            </c:dLbl>
            <c:dLbl>
              <c:idx val="1"/>
              <c:layout>
                <c:manualLayout>
                  <c:x val="-3.9318942787810909E-2"/>
                  <c:y val="-6.4139589142434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B7-41C1-9601-19F3B55B7D89}"/>
                </c:ext>
              </c:extLst>
            </c:dLbl>
            <c:dLbl>
              <c:idx val="2"/>
              <c:layout>
                <c:manualLayout>
                  <c:x val="-5.5746593401465646E-3"/>
                  <c:y val="-6.323621464747054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B7-41C1-9601-19F3B55B7D89}"/>
                </c:ext>
              </c:extLst>
            </c:dLbl>
            <c:dLbl>
              <c:idx val="3"/>
              <c:layout>
                <c:manualLayout>
                  <c:x val="-3.5614850202995943E-2"/>
                  <c:y val="6.95598361122175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B7-41C1-9601-19F3B55B7D89}"/>
                </c:ext>
              </c:extLst>
            </c:dLbl>
            <c:dLbl>
              <c:idx val="4"/>
              <c:layout>
                <c:manualLayout>
                  <c:x val="-3.8911492603481264E-2"/>
                  <c:y val="-5.6912593182723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B7-41C1-9601-19F3B55B7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FB7-41C1-9601-19F3B55B7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324096861422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5-4199-AC91-3BC2BEE5E33A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5-4199-AC91-3BC2BEE5E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D5-4199-AC91-3BC2BEE5E33A}"/>
                </c:ext>
              </c:extLst>
            </c:dLbl>
            <c:dLbl>
              <c:idx val="5"/>
              <c:layout>
                <c:manualLayout>
                  <c:x val="-4.9903256403989689E-2"/>
                  <c:y val="4.9037107931010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D5-4199-AC91-3BC2BEE5E33A}"/>
                </c:ext>
              </c:extLst>
            </c:dLbl>
            <c:dLbl>
              <c:idx val="6"/>
              <c:layout>
                <c:manualLayout>
                  <c:x val="-5.4004893916646368E-2"/>
                  <c:y val="4.5821559869960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D5-4199-AC91-3BC2BEE5E33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D5-4199-AC91-3BC2BEE5E33A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D5-4199-AC91-3BC2BEE5E33A}"/>
                </c:ext>
              </c:extLst>
            </c:dLbl>
            <c:dLbl>
              <c:idx val="2"/>
              <c:layout>
                <c:manualLayout>
                  <c:x val="-4.4360503008507621E-2"/>
                  <c:y val="4.5821559869960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D5-4199-AC91-3BC2BEE5E33A}"/>
                </c:ext>
              </c:extLst>
            </c:dLbl>
            <c:dLbl>
              <c:idx val="4"/>
              <c:layout>
                <c:manualLayout>
                  <c:x val="-2.773224282206168E-2"/>
                  <c:y val="4.58215598699602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D5-4199-AC91-3BC2BEE5E33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8D5-4199-AC91-3BC2BEE5E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98.937876380181521</c:v>
                </c:pt>
                <c:pt idx="1">
                  <c:v>110.85512558731196</c:v>
                </c:pt>
                <c:pt idx="2">
                  <c:v>94.417137106272165</c:v>
                </c:pt>
                <c:pt idx="3">
                  <c:v>144.10197089725131</c:v>
                </c:pt>
                <c:pt idx="4">
                  <c:v>119.22893852787352</c:v>
                </c:pt>
                <c:pt idx="5">
                  <c:v>120.98728295045669</c:v>
                </c:pt>
                <c:pt idx="6">
                  <c:v>115.80770033716628</c:v>
                </c:pt>
                <c:pt idx="7">
                  <c:v>107.62230816367054</c:v>
                </c:pt>
                <c:pt idx="8">
                  <c:v>105.63241463085488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9-4168-87C1-E044B659EE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1926998368678629"/>
          <c:y val="1.58715330619967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88806823290644"/>
          <c:y val="0.21454660671716105"/>
          <c:w val="0.37050150287086869"/>
          <c:h val="0.6963134071637647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273.28062040999998</c:v>
                </c:pt>
                <c:pt idx="1">
                  <c:v>115.49242737000002</c:v>
                </c:pt>
                <c:pt idx="2">
                  <c:v>38.210405770000008</c:v>
                </c:pt>
                <c:pt idx="3">
                  <c:v>39.033988580000006</c:v>
                </c:pt>
                <c:pt idx="4">
                  <c:v>20.721973959999996</c:v>
                </c:pt>
                <c:pt idx="5">
                  <c:v>1000.6618280900001</c:v>
                </c:pt>
                <c:pt idx="6" formatCode="0.0">
                  <c:v>33.378813689999994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5F-413E-BE8D-161EE8BF084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198915235513993"/>
          <c:y val="0.29295819444440102"/>
          <c:w val="0.36907120653556158"/>
          <c:h val="0.6180324985261030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431250080281565"/>
          <c:y val="0.21031280979561026"/>
          <c:w val="0.42815118469282298"/>
          <c:h val="0.7272939442290574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204.86849433999998</c:v>
                </c:pt>
                <c:pt idx="1">
                  <c:v>91.212876010000002</c:v>
                </c:pt>
                <c:pt idx="2">
                  <c:v>22.14224522</c:v>
                </c:pt>
                <c:pt idx="3">
                  <c:v>913.97175536999998</c:v>
                </c:pt>
                <c:pt idx="4" formatCode="0.0">
                  <c:v>23.645238710000005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8-49F4-8D2D-C322031DEA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422406263246463"/>
          <c:y val="0.28527331061121336"/>
          <c:w val="0.35479714454534944"/>
          <c:h val="0.5064300016965044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2,7%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62,6%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1 515,3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749242630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7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2 836,4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1 520,8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1 914,8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1 000,7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2 989,6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1 515,1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-153,2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644860169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7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2 330,0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1 255,8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1 758,3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2 455,0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1 248,0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-125,0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32499"/>
              </p:ext>
            </p:extLst>
          </p:nvPr>
        </p:nvGraphicFramePr>
        <p:xfrm>
          <a:off x="4114530" y="7688986"/>
          <a:ext cx="2518820" cy="109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01.08.2022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70979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202401"/>
              </p:ext>
            </p:extLst>
          </p:nvPr>
        </p:nvGraphicFramePr>
        <p:xfrm>
          <a:off x="-467360" y="5946244"/>
          <a:ext cx="4765040" cy="30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74243"/>
              </p:ext>
            </p:extLst>
          </p:nvPr>
        </p:nvGraphicFramePr>
        <p:xfrm>
          <a:off x="0" y="1143802"/>
          <a:ext cx="6857280" cy="3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1919"/>
              </p:ext>
            </p:extLst>
          </p:nvPr>
        </p:nvGraphicFramePr>
        <p:xfrm>
          <a:off x="0" y="5193720"/>
          <a:ext cx="687384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5740" y="380151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4216193630"/>
              </p:ext>
            </p:extLst>
          </p:nvPr>
        </p:nvGraphicFramePr>
        <p:xfrm>
          <a:off x="5473080" y="4036013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1705062090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914,0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07950" y="764800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1 255,8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510559"/>
              </p:ext>
            </p:extLst>
          </p:nvPr>
        </p:nvGraphicFramePr>
        <p:xfrm>
          <a:off x="0" y="747946"/>
          <a:ext cx="6830641" cy="232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941714"/>
              </p:ext>
            </p:extLst>
          </p:nvPr>
        </p:nvGraphicFramePr>
        <p:xfrm>
          <a:off x="-457479" y="3025081"/>
          <a:ext cx="6228080" cy="331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034851"/>
              </p:ext>
            </p:extLst>
          </p:nvPr>
        </p:nvGraphicFramePr>
        <p:xfrm>
          <a:off x="-436900" y="6047660"/>
          <a:ext cx="6228080" cy="3200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97661" y="4670561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1 520,8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211909953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июль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52,9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1 769,3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40745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июль 2022 года муниципальные программы Новокубанского района исполнены в сумме 1 395,7 млн. руб., что составляет 50,6%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997354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июль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7100</TotalTime>
  <Words>683</Words>
  <Application>Microsoft Office PowerPoint</Application>
  <PresentationFormat>Экран (4:3)</PresentationFormat>
  <Paragraphs>286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786</cp:revision>
  <cp:lastPrinted>2021-06-28T07:36:31Z</cp:lastPrinted>
  <dcterms:modified xsi:type="dcterms:W3CDTF">2022-08-31T12:56:54Z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