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04" autoAdjust="0"/>
    <p:restoredTop sz="95226" autoAdjust="0"/>
  </p:normalViewPr>
  <p:slideViewPr>
    <p:cSldViewPr snapToGrid="0" showGuides="1">
      <p:cViewPr varScale="1">
        <p:scale>
          <a:sx n="80" d="100"/>
          <a:sy n="80" d="100"/>
        </p:scale>
        <p:origin x="3564" y="108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08.22\&#1050;&#1088;&#1072;&#1089;&#1086;&#1090;&#1072;%202022%20-%207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08.22\&#1050;&#1088;&#1072;&#1089;&#1086;&#1090;&#1072;%202022%20-%207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08.22\&#1050;&#1088;&#1072;&#1089;&#1086;&#1090;&#1072;%202022%20-%207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08.22\&#1050;&#1088;&#1072;&#1089;&#1086;&#1090;&#1072;%202022%20-%207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08.22\&#1050;&#1088;&#1072;&#1089;&#1086;&#1090;&#1072;%202022%20-%207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08.22\&#1050;&#1088;&#1072;&#1089;&#1086;&#1090;&#1072;%202022%20-%207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16647730134479458"/>
          <c:y val="0.1635182637782090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5482010644191864"/>
          <c:y val="0.57998021070017303"/>
          <c:w val="0.56665001762839351"/>
          <c:h val="0.3605771757898776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параметры'!$A$4:$A$7</c:f>
              <c:strCache>
                <c:ptCount val="4"/>
                <c:pt idx="0">
                  <c:v>на 01.01.2022г.</c:v>
                </c:pt>
                <c:pt idx="1">
                  <c:v>на 01.04.2022г.</c:v>
                </c:pt>
                <c:pt idx="2">
                  <c:v>на 01.07.2022г.</c:v>
                </c:pt>
                <c:pt idx="3">
                  <c:v>на 01.08.2022г.</c:v>
                </c:pt>
              </c:strCache>
            </c:strRef>
          </c:cat>
          <c:val>
            <c:numRef>
              <c:f>'Осн параметры'!$B$4:$B$7</c:f>
              <c:numCache>
                <c:formatCode>#\ ##0.0</c:formatCode>
                <c:ptCount val="4"/>
                <c:pt idx="0">
                  <c:v>26.6</c:v>
                </c:pt>
                <c:pt idx="1">
                  <c:v>9.9</c:v>
                </c:pt>
                <c:pt idx="2">
                  <c:v>12.109107679999999</c:v>
                </c:pt>
                <c:pt idx="3">
                  <c:v>12.109107679999999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DB-4480-B4F1-A8F68BE97F79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параметры'!$A$4:$A$7</c:f>
              <c:strCache>
                <c:ptCount val="4"/>
                <c:pt idx="0">
                  <c:v>на 01.01.2022г.</c:v>
                </c:pt>
                <c:pt idx="1">
                  <c:v>на 01.04.2022г.</c:v>
                </c:pt>
                <c:pt idx="2">
                  <c:v>на 01.07.2022г.</c:v>
                </c:pt>
                <c:pt idx="3">
                  <c:v>на 01.08.2022г.</c:v>
                </c:pt>
              </c:strCache>
            </c:strRef>
          </c:cat>
          <c:val>
            <c:numRef>
              <c:f>'Осн параметры'!$C$4:$C$7</c:f>
              <c:numCache>
                <c:formatCode>#\ ##0.0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DB-4480-B4F1-A8F68BE97F79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параметры'!$A$4:$A$7</c:f>
              <c:strCache>
                <c:ptCount val="4"/>
                <c:pt idx="0">
                  <c:v>на 01.01.2022г.</c:v>
                </c:pt>
                <c:pt idx="1">
                  <c:v>на 01.04.2022г.</c:v>
                </c:pt>
                <c:pt idx="2">
                  <c:v>на 01.07.2022г.</c:v>
                </c:pt>
                <c:pt idx="3">
                  <c:v>на 01.08.2022г.</c:v>
                </c:pt>
              </c:strCache>
            </c:strRef>
          </c:cat>
          <c:val>
            <c:numRef>
              <c:f>'Осн параметры'!$D$4:$D$7</c:f>
              <c:numCache>
                <c:formatCode>#\ ##0.0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DB-4480-B4F1-A8F68BE97F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4140201224846897E-2"/>
          <c:y val="0.35354116395861374"/>
          <c:w val="0.85283070866141741"/>
          <c:h val="0.1771833273991881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5239116826950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48.538663180000015</c:v>
                </c:pt>
                <c:pt idx="1">
                  <c:v>67.737898219999991</c:v>
                </c:pt>
                <c:pt idx="2">
                  <c:v>95.568849889999981</c:v>
                </c:pt>
                <c:pt idx="3">
                  <c:v>74.339983549999985</c:v>
                </c:pt>
                <c:pt idx="4">
                  <c:v>64.219157720000013</c:v>
                </c:pt>
                <c:pt idx="5">
                  <c:v>70.633315940000017</c:v>
                </c:pt>
                <c:pt idx="6">
                  <c:v>99.132762040000017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B7-41C1-9601-19F3B55B7D89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44.365773139999995</c:v>
                </c:pt>
                <c:pt idx="1">
                  <c:v>76.69808827</c:v>
                </c:pt>
                <c:pt idx="2">
                  <c:v>75.061016230000035</c:v>
                </c:pt>
                <c:pt idx="3">
                  <c:v>90.839159199999983</c:v>
                </c:pt>
                <c:pt idx="4">
                  <c:v>49.076353040000001</c:v>
                </c:pt>
                <c:pt idx="5">
                  <c:v>55.523665620000003</c:v>
                </c:pt>
                <c:pt idx="6">
                  <c:v>77.136216869999998</c:v>
                </c:pt>
                <c:pt idx="7">
                  <c:v>62.855071719999984</c:v>
                </c:pt>
                <c:pt idx="8">
                  <c:v>65.700933479999975</c:v>
                </c:pt>
                <c:pt idx="9">
                  <c:v>111.60705233000002</c:v>
                </c:pt>
                <c:pt idx="10">
                  <c:v>98.722860939999975</c:v>
                </c:pt>
                <c:pt idx="11">
                  <c:v>112.5011861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B7-41C1-9601-19F3B55B7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2021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B7-41C1-9601-19F3B55B7D89}"/>
                </c:ext>
              </c:extLst>
            </c:dLbl>
            <c:dLbl>
              <c:idx val="4"/>
              <c:layout>
                <c:manualLayout>
                  <c:x val="-3.7059446311073781E-2"/>
                  <c:y val="4.7878848233084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FB7-41C1-9601-19F3B55B7D89}"/>
                </c:ext>
              </c:extLst>
            </c:dLbl>
            <c:dLbl>
              <c:idx val="5"/>
              <c:layout>
                <c:manualLayout>
                  <c:x val="-5.0023770357926177E-2"/>
                  <c:y val="3.7038354293518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FB7-41C1-9601-19F3B55B7D89}"/>
                </c:ext>
              </c:extLst>
            </c:dLbl>
            <c:dLbl>
              <c:idx val="6"/>
              <c:layout>
                <c:manualLayout>
                  <c:x val="-5.2283266834663306E-2"/>
                  <c:y val="4.0651852273373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FB7-41C1-9601-19F3B55B7D89}"/>
                </c:ext>
              </c:extLst>
            </c:dLbl>
            <c:dLbl>
              <c:idx val="9"/>
              <c:layout>
                <c:manualLayout>
                  <c:x val="-5.7431955527556117E-2"/>
                  <c:y val="5.14923462129403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FB7-41C1-9601-19F3B55B7D89}"/>
                </c:ext>
              </c:extLst>
            </c:dLbl>
            <c:dLbl>
              <c:idx val="10"/>
              <c:layout>
                <c:manualLayout>
                  <c:x val="-5.5579909235148633E-2"/>
                  <c:y val="4.42653502532293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FB7-41C1-9601-19F3B55B7D89}"/>
                </c:ext>
              </c:extLst>
            </c:dLbl>
            <c:dLbl>
              <c:idx val="11"/>
              <c:layout>
                <c:manualLayout>
                  <c:x val="-5.1875816650333799E-2"/>
                  <c:y val="5.14923462129403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FB7-41C1-9601-19F3B55B7D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89.561301285568348</c:v>
                </c:pt>
                <c:pt idx="1">
                  <c:v>168.64465895758855</c:v>
                </c:pt>
                <c:pt idx="2">
                  <c:v>138.95709397739495</c:v>
                </c:pt>
                <c:pt idx="3">
                  <c:v>155.67036591222842</c:v>
                </c:pt>
                <c:pt idx="4">
                  <c:v>127.75226589593274</c:v>
                </c:pt>
                <c:pt idx="5">
                  <c:v>117.95446551898073</c:v>
                </c:pt>
                <c:pt idx="6">
                  <c:v>51.840455534092811</c:v>
                </c:pt>
                <c:pt idx="7">
                  <c:v>111.5288174238711</c:v>
                </c:pt>
                <c:pt idx="8">
                  <c:v>112.26416018722108</c:v>
                </c:pt>
                <c:pt idx="9">
                  <c:v>119.58232302753926</c:v>
                </c:pt>
                <c:pt idx="10">
                  <c:v>114.97443529412723</c:v>
                </c:pt>
                <c:pt idx="11">
                  <c:v>116.42858353494661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FB7-41C1-9601-19F3B55B7D89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2022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FB7-41C1-9601-19F3B55B7D89}"/>
                </c:ext>
              </c:extLst>
            </c:dLbl>
            <c:dLbl>
              <c:idx val="1"/>
              <c:layout>
                <c:manualLayout>
                  <c:x val="-3.9318942787810909E-2"/>
                  <c:y val="-6.41395891424344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FB7-41C1-9601-19F3B55B7D89}"/>
                </c:ext>
              </c:extLst>
            </c:dLbl>
            <c:dLbl>
              <c:idx val="2"/>
              <c:layout>
                <c:manualLayout>
                  <c:x val="-5.5746593401465646E-3"/>
                  <c:y val="-6.323621464747054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FB7-41C1-9601-19F3B55B7D89}"/>
                </c:ext>
              </c:extLst>
            </c:dLbl>
            <c:dLbl>
              <c:idx val="3"/>
              <c:layout>
                <c:manualLayout>
                  <c:x val="-3.5614850202995943E-2"/>
                  <c:y val="6.95598361122175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FB7-41C1-9601-19F3B55B7D89}"/>
                </c:ext>
              </c:extLst>
            </c:dLbl>
            <c:dLbl>
              <c:idx val="4"/>
              <c:layout>
                <c:manualLayout>
                  <c:x val="-3.8911492603481264E-2"/>
                  <c:y val="-5.69125931827234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FB7-41C1-9601-19F3B55B7D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конс'!$B$5:$M$5</c:f>
              <c:numCache>
                <c:formatCode>0.0</c:formatCode>
                <c:ptCount val="12"/>
                <c:pt idx="0">
                  <c:v>109.40565157476712</c:v>
                </c:pt>
                <c:pt idx="1">
                  <c:v>88.317583590274793</c:v>
                </c:pt>
                <c:pt idx="2">
                  <c:v>127.32155077298764</c:v>
                </c:pt>
                <c:pt idx="3">
                  <c:v>81.836934868943629</c:v>
                </c:pt>
                <c:pt idx="4">
                  <c:v>130.85560303891728</c:v>
                </c:pt>
                <c:pt idx="5">
                  <c:v>127.21299134572523</c:v>
                </c:pt>
                <c:pt idx="6">
                  <c:v>128.51649466692339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FB7-41C1-9601-19F3B55B7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63240968614225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29.69454915</c:v>
                </c:pt>
                <c:pt idx="1">
                  <c:v>46.65335902999999</c:v>
                </c:pt>
                <c:pt idx="2">
                  <c:v>61.016372890000007</c:v>
                </c:pt>
                <c:pt idx="3">
                  <c:v>47.482452309999985</c:v>
                </c:pt>
                <c:pt idx="4">
                  <c:v>44.535246880000003</c:v>
                </c:pt>
                <c:pt idx="5">
                  <c:v>50.382683270000008</c:v>
                </c:pt>
                <c:pt idx="6">
                  <c:v>62.086710750000009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D5-4199-AC91-3BC2BEE5E33A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27.530521450000006</c:v>
                </c:pt>
                <c:pt idx="1">
                  <c:v>47.312795569999992</c:v>
                </c:pt>
                <c:pt idx="2">
                  <c:v>49.146691359999991</c:v>
                </c:pt>
                <c:pt idx="3">
                  <c:v>57.7452702</c:v>
                </c:pt>
                <c:pt idx="4">
                  <c:v>35.01129989999999</c:v>
                </c:pt>
                <c:pt idx="5">
                  <c:v>37.179221929999997</c:v>
                </c:pt>
                <c:pt idx="6">
                  <c:v>49.414679160000006</c:v>
                </c:pt>
                <c:pt idx="7">
                  <c:v>41.192781969999992</c:v>
                </c:pt>
                <c:pt idx="8">
                  <c:v>45.384136739999995</c:v>
                </c:pt>
                <c:pt idx="9">
                  <c:v>50.530919260000005</c:v>
                </c:pt>
                <c:pt idx="10">
                  <c:v>46.773471409999985</c:v>
                </c:pt>
                <c:pt idx="11">
                  <c:v>71.014534359999985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D5-4199-AC91-3BC2BEE5E3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5504"/>
        <c:axId val="-13038504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2021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8D5-4199-AC91-3BC2BEE5E33A}"/>
                </c:ext>
              </c:extLst>
            </c:dLbl>
            <c:dLbl>
              <c:idx val="5"/>
              <c:layout>
                <c:manualLayout>
                  <c:x val="-4.9903256403989689E-2"/>
                  <c:y val="4.90371079310100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8D5-4199-AC91-3BC2BEE5E33A}"/>
                </c:ext>
              </c:extLst>
            </c:dLbl>
            <c:dLbl>
              <c:idx val="6"/>
              <c:layout>
                <c:manualLayout>
                  <c:x val="-5.4004893916646368E-2"/>
                  <c:y val="4.58215598699601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8D5-4199-AC91-3BC2BEE5E33A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103.63487430039318</c:v>
                </c:pt>
                <c:pt idx="1">
                  <c:v>165.1337945172188</c:v>
                </c:pt>
                <c:pt idx="2">
                  <c:v>141.76838868441905</c:v>
                </c:pt>
                <c:pt idx="3">
                  <c:v>166.35021048231528</c:v>
                </c:pt>
                <c:pt idx="4">
                  <c:v>135.43516775601375</c:v>
                </c:pt>
                <c:pt idx="5">
                  <c:v>118.33243239028242</c:v>
                </c:pt>
                <c:pt idx="6">
                  <c:v>49.513323762719288</c:v>
                </c:pt>
                <c:pt idx="7">
                  <c:v>111.55395969850434</c:v>
                </c:pt>
                <c:pt idx="8">
                  <c:v>116.06163733375112</c:v>
                </c:pt>
                <c:pt idx="9">
                  <c:v>109.75200204165851</c:v>
                </c:pt>
                <c:pt idx="10">
                  <c:v>120.65724082168627</c:v>
                </c:pt>
                <c:pt idx="11">
                  <c:v>123.69161871724069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8D5-4199-AC91-3BC2BEE5E33A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2022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8D5-4199-AC91-3BC2BEE5E33A}"/>
                </c:ext>
              </c:extLst>
            </c:dLbl>
            <c:dLbl>
              <c:idx val="2"/>
              <c:layout>
                <c:manualLayout>
                  <c:x val="-4.4360503008507621E-2"/>
                  <c:y val="4.58215598699601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D5-4199-AC91-3BC2BEE5E33A}"/>
                </c:ext>
              </c:extLst>
            </c:dLbl>
            <c:dLbl>
              <c:idx val="4"/>
              <c:layout>
                <c:manualLayout>
                  <c:x val="-2.773224282206168E-2"/>
                  <c:y val="4.58215598699602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8D5-4199-AC91-3BC2BEE5E33A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район'!$B$5:$M$5</c:f>
              <c:numCache>
                <c:formatCode>0.0</c:formatCode>
                <c:ptCount val="12"/>
                <c:pt idx="0">
                  <c:v>107.86046753211787</c:v>
                </c:pt>
                <c:pt idx="1">
                  <c:v>98.606219454894912</c:v>
                </c:pt>
                <c:pt idx="2">
                  <c:v>124.1515373701446</c:v>
                </c:pt>
                <c:pt idx="3">
                  <c:v>82.227431174094647</c:v>
                </c:pt>
                <c:pt idx="4">
                  <c:v>127.2024946437365</c:v>
                </c:pt>
                <c:pt idx="5">
                  <c:v>135.51301144725167</c:v>
                </c:pt>
                <c:pt idx="6">
                  <c:v>125.64426564213677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8D5-4199-AC91-3BC2BEE5E3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48768"/>
        <c:axId val="-1303848224"/>
      </c:lineChart>
      <c:catAx>
        <c:axId val="-130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0400"/>
        <c:crosses val="autoZero"/>
        <c:auto val="1"/>
        <c:lblAlgn val="ctr"/>
        <c:lblOffset val="100"/>
        <c:noMultiLvlLbl val="0"/>
      </c:catAx>
      <c:valAx>
        <c:axId val="-130385040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5504"/>
        <c:crosses val="autoZero"/>
        <c:crossBetween val="between"/>
      </c:valAx>
      <c:catAx>
        <c:axId val="-130384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48224"/>
        <c:crosses val="autoZero"/>
        <c:auto val="1"/>
        <c:lblAlgn val="ctr"/>
        <c:lblOffset val="100"/>
        <c:noMultiLvlLbl val="0"/>
      </c:catAx>
      <c:valAx>
        <c:axId val="-1303848224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48768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98.937876380181521</c:v>
                </c:pt>
                <c:pt idx="1">
                  <c:v>110.85512558731196</c:v>
                </c:pt>
                <c:pt idx="2">
                  <c:v>94.417137106272165</c:v>
                </c:pt>
                <c:pt idx="3">
                  <c:v>144.10197089725131</c:v>
                </c:pt>
                <c:pt idx="4">
                  <c:v>119.22893852787352</c:v>
                </c:pt>
                <c:pt idx="5">
                  <c:v>120.98728295045669</c:v>
                </c:pt>
                <c:pt idx="6">
                  <c:v>115.80770033716628</c:v>
                </c:pt>
                <c:pt idx="7">
                  <c:v>107.62230816367054</c:v>
                </c:pt>
                <c:pt idx="8">
                  <c:v>105.63241463085488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79-4168-87C1-E044B659EE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</a:t>
            </a:r>
            <a:r>
              <a:rPr lang="ru-RU" baseline="0"/>
              <a:t> доходов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11926998368678629"/>
          <c:y val="1.587153306199676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388806823290644"/>
          <c:y val="0.21454660671716105"/>
          <c:w val="0.37050150287086869"/>
          <c:h val="0.69631340716376477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273.28062040999998</c:v>
                </c:pt>
                <c:pt idx="1">
                  <c:v>115.49242737000002</c:v>
                </c:pt>
                <c:pt idx="2">
                  <c:v>38.210405770000008</c:v>
                </c:pt>
                <c:pt idx="3">
                  <c:v>39.033988580000006</c:v>
                </c:pt>
                <c:pt idx="4">
                  <c:v>20.721973959999996</c:v>
                </c:pt>
                <c:pt idx="5">
                  <c:v>1000.6618280900001</c:v>
                </c:pt>
                <c:pt idx="6" formatCode="0.0">
                  <c:v>33.378813689999994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5F-413E-BE8D-161EE8BF084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198915235513993"/>
          <c:y val="0.29295819444440102"/>
          <c:w val="0.36907120653556158"/>
          <c:h val="0.6180324985261030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431250080281565"/>
          <c:y val="0.21031280979561026"/>
          <c:w val="0.42815118469282298"/>
          <c:h val="0.72729394422905747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204.86849433999998</c:v>
                </c:pt>
                <c:pt idx="1">
                  <c:v>91.212876010000002</c:v>
                </c:pt>
                <c:pt idx="2">
                  <c:v>22.14224522</c:v>
                </c:pt>
                <c:pt idx="3">
                  <c:v>913.97175536999998</c:v>
                </c:pt>
                <c:pt idx="4" formatCode="0.0">
                  <c:v>23.645238710000005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08-49F4-8D2D-C322031DEA9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422406263246463"/>
          <c:y val="0.28527331061121336"/>
          <c:w val="0.35479714454534944"/>
          <c:h val="0.5064300016965044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10,4%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0,9 %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3,2%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4,7%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2,7%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62,6%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8,2%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6,9%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1 515,3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2022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749242630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7 мес.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2 836,4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1 520,8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53,6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921,6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520,2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1 914,8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1 000,7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2 989,6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1 515,1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-153,2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1644860169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7 мес.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2 330,0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1 255,8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53,9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571,7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341,9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1 758,3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914,0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2 455,0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1 248,0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50,8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-125,0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475320" y="6415400"/>
            <a:ext cx="33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  <a:p>
            <a:pPr algn="ctr"/>
            <a:endParaRPr lang="ru-RU" sz="1200" b="1" dirty="0">
              <a:latin typeface="+mj-lt"/>
            </a:endParaRPr>
          </a:p>
        </p:txBody>
      </p:sp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BAED167F-1436-468E-84FC-2D6F3C450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532499"/>
              </p:ext>
            </p:extLst>
          </p:nvPr>
        </p:nvGraphicFramePr>
        <p:xfrm>
          <a:off x="4114530" y="7688986"/>
          <a:ext cx="2518820" cy="1090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36160">
                  <a:extLst>
                    <a:ext uri="{9D8B030D-6E8A-4147-A177-3AD203B41FA5}">
                      <a16:colId xmlns:a16="http://schemas.microsoft.com/office/drawing/2014/main" val="2875423303"/>
                    </a:ext>
                  </a:extLst>
                </a:gridCol>
                <a:gridCol w="1182660">
                  <a:extLst>
                    <a:ext uri="{9D8B030D-6E8A-4147-A177-3AD203B41FA5}">
                      <a16:colId xmlns:a16="http://schemas.microsoft.com/office/drawing/2014/main" val="1639490488"/>
                    </a:ext>
                  </a:extLst>
                </a:gridCol>
              </a:tblGrid>
              <a:tr h="272520">
                <a:tc>
                  <a:txBody>
                    <a:bodyPr/>
                    <a:lstStyle/>
                    <a:p>
                      <a:r>
                        <a:rPr lang="ru-RU" sz="1000" b="0" dirty="0"/>
                        <a:t>на 01.01.2022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314285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01.04.2022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45217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01.0</a:t>
                      </a:r>
                      <a:r>
                        <a:rPr lang="en-US" sz="1000" b="0" dirty="0"/>
                        <a:t>7</a:t>
                      </a:r>
                      <a:r>
                        <a:rPr lang="ru-RU" sz="1000" b="0" dirty="0"/>
                        <a:t>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84145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01.08.2022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870979"/>
                  </a:ext>
                </a:extLst>
              </a:tr>
            </a:tbl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202401"/>
              </p:ext>
            </p:extLst>
          </p:nvPr>
        </p:nvGraphicFramePr>
        <p:xfrm>
          <a:off x="-467360" y="5946244"/>
          <a:ext cx="4765040" cy="3024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74243"/>
              </p:ext>
            </p:extLst>
          </p:nvPr>
        </p:nvGraphicFramePr>
        <p:xfrm>
          <a:off x="0" y="1143802"/>
          <a:ext cx="6857280" cy="3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61919"/>
              </p:ext>
            </p:extLst>
          </p:nvPr>
        </p:nvGraphicFramePr>
        <p:xfrm>
          <a:off x="0" y="5193720"/>
          <a:ext cx="6873840" cy="3949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575740" y="380151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575740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38" name="Таблица 1"/>
          <p:cNvGraphicFramePr/>
          <p:nvPr>
            <p:extLst>
              <p:ext uri="{D42A27DB-BD31-4B8C-83A1-F6EECF244321}">
                <p14:modId xmlns:p14="http://schemas.microsoft.com/office/powerpoint/2010/main" val="4216193630"/>
              </p:ext>
            </p:extLst>
          </p:nvPr>
        </p:nvGraphicFramePr>
        <p:xfrm>
          <a:off x="5473080" y="4036013"/>
          <a:ext cx="965160" cy="1952280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273,3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115,5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38,2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4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39" name="Таблица 3"/>
          <p:cNvGraphicFramePr/>
          <p:nvPr>
            <p:extLst>
              <p:ext uri="{D42A27DB-BD31-4B8C-83A1-F6EECF244321}">
                <p14:modId xmlns:p14="http://schemas.microsoft.com/office/powerpoint/2010/main" val="1705062090"/>
              </p:ext>
            </p:extLst>
          </p:nvPr>
        </p:nvGraphicFramePr>
        <p:xfrm>
          <a:off x="5473080" y="7020560"/>
          <a:ext cx="965160" cy="1556599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143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204,9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91,2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22,1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914,0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8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1" name="CustomShape 4"/>
          <p:cNvSpPr/>
          <p:nvPr/>
        </p:nvSpPr>
        <p:spPr>
          <a:xfrm>
            <a:off x="1307950" y="7648009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1 255,8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5510559"/>
              </p:ext>
            </p:extLst>
          </p:nvPr>
        </p:nvGraphicFramePr>
        <p:xfrm>
          <a:off x="0" y="747946"/>
          <a:ext cx="6830641" cy="2327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3941714"/>
              </p:ext>
            </p:extLst>
          </p:nvPr>
        </p:nvGraphicFramePr>
        <p:xfrm>
          <a:off x="-457479" y="3025081"/>
          <a:ext cx="6228080" cy="331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034851"/>
              </p:ext>
            </p:extLst>
          </p:nvPr>
        </p:nvGraphicFramePr>
        <p:xfrm>
          <a:off x="-436900" y="6047660"/>
          <a:ext cx="6228080" cy="3200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297661" y="4670561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1 520,8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2119099530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2022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июль 2022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2022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2 989,6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1 515,3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/>
                          <a:cs typeface="Times New Roman" panose="02020603050405020304" pitchFamily="18" charset="0"/>
                        </a:rPr>
                        <a:t>52,9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1 769,3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948,7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4407459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 - июль 2022 года муниципальные программы Новокубанского района исполнены в сумме 1 395,7 млн. руб., что составляет 50,6%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997354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- июль 2022 года,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7100</TotalTime>
  <Words>683</Words>
  <Application>Microsoft Office PowerPoint</Application>
  <PresentationFormat>Экран (4:3)</PresentationFormat>
  <Paragraphs>286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Страх Илья Алексеевич</cp:lastModifiedBy>
  <cp:revision>786</cp:revision>
  <cp:lastPrinted>2021-06-28T07:36:31Z</cp:lastPrinted>
  <dcterms:modified xsi:type="dcterms:W3CDTF">2022-08-31T12:56:54Z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